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3"/>
  </p:notesMasterIdLst>
  <p:handoutMasterIdLst>
    <p:handoutMasterId r:id="rId34"/>
  </p:handoutMasterIdLst>
  <p:sldIdLst>
    <p:sldId id="1483" r:id="rId5"/>
    <p:sldId id="1398" r:id="rId6"/>
    <p:sldId id="1379" r:id="rId7"/>
    <p:sldId id="1509" r:id="rId8"/>
    <p:sldId id="1510" r:id="rId9"/>
    <p:sldId id="1520" r:id="rId10"/>
    <p:sldId id="1511" r:id="rId11"/>
    <p:sldId id="1503" r:id="rId12"/>
    <p:sldId id="1512" r:id="rId13"/>
    <p:sldId id="1523" r:id="rId14"/>
    <p:sldId id="1526" r:id="rId15"/>
    <p:sldId id="1364" r:id="rId16"/>
    <p:sldId id="1513" r:id="rId17"/>
    <p:sldId id="1504" r:id="rId18"/>
    <p:sldId id="1514" r:id="rId19"/>
    <p:sldId id="1524" r:id="rId20"/>
    <p:sldId id="1515" r:id="rId21"/>
    <p:sldId id="1516" r:id="rId22"/>
    <p:sldId id="1505" r:id="rId23"/>
    <p:sldId id="1517" r:id="rId24"/>
    <p:sldId id="1525" r:id="rId25"/>
    <p:sldId id="1518" r:id="rId26"/>
    <p:sldId id="1519" r:id="rId27"/>
    <p:sldId id="1506" r:id="rId28"/>
    <p:sldId id="1521" r:id="rId29"/>
    <p:sldId id="1522" r:id="rId30"/>
    <p:sldId id="1500" r:id="rId31"/>
    <p:sldId id="1501" r:id="rId32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09"/>
            <p14:sldId id="1510"/>
            <p14:sldId id="152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05" d="100"/>
          <a:sy n="105" d="100"/>
        </p:scale>
        <p:origin x="62" y="2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10/29/2018 9:25 AM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10/29/2018 9:25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1:38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3:33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3:34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10/29/2018 9:25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9.png"/><Relationship Id="rId17" Type="http://schemas.openxmlformats.org/officeDocument/2006/relationships/image" Target="../media/image26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25.png"/><Relationship Id="rId5" Type="http://schemas.openxmlformats.org/officeDocument/2006/relationships/image" Target="../media/image255.svg"/><Relationship Id="rId61" Type="http://schemas.openxmlformats.org/officeDocument/2006/relationships/image" Target="../media/image28.png"/><Relationship Id="rId60" Type="http://schemas.openxmlformats.org/officeDocument/2006/relationships/image" Target="../media/image27.png"/><Relationship Id="rId14" Type="http://schemas.openxmlformats.org/officeDocument/2006/relationships/image" Target="../media/image24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10" Type="http://schemas.openxmlformats.org/officeDocument/2006/relationships/image" Target="../media/image30.png"/><Relationship Id="rId9" Type="http://schemas.openxmlformats.org/officeDocument/2006/relationships/image" Target="../media/image18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7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1869743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Gallery zip file</a:t>
            </a:r>
            <a:endParaRPr lang="en-US" sz="18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713514" y="2164386"/>
            <a:ext cx="3216613" cy="3040033"/>
            <a:chOff x="3169596" y="1580744"/>
            <a:chExt cx="3216613" cy="304003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3169596" y="1580744"/>
              <a:ext cx="3216613" cy="304003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3215803" y="1644381"/>
              <a:ext cx="762000" cy="952500"/>
            </a:xfrm>
            <a:prstGeom prst="rect">
              <a:avLst/>
            </a:prstGeom>
          </p:spPr>
        </p:pic>
      </p:grp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708344" y="2333612"/>
            <a:ext cx="2085596" cy="498168"/>
            <a:chOff x="3324427" y="2663321"/>
            <a:chExt cx="2925594" cy="498168"/>
          </a:xfrm>
        </p:grpSpPr>
        <p:sp>
          <p:nvSpPr>
            <p:cNvPr id="43" name="Rectangle 42"/>
            <p:cNvSpPr/>
            <p:nvPr/>
          </p:nvSpPr>
          <p:spPr bwMode="auto">
            <a:xfrm>
              <a:off x="3370634" y="2663321"/>
              <a:ext cx="2879387" cy="498168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24427" y="2686312"/>
              <a:ext cx="156819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</a:t>
              </a:r>
              <a:r>
                <a: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Queue</a:t>
              </a:r>
              <a:endPara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  <a:endParaRPr lang="en-US" sz="1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2033249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err="1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ProcessRawImage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06236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RGB Quadrant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Down Arrow 94"/>
          <p:cNvSpPr/>
          <p:nvPr/>
        </p:nvSpPr>
        <p:spPr bwMode="auto">
          <a:xfrm>
            <a:off x="3049192" y="1883552"/>
            <a:ext cx="246307" cy="23354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  <a:endParaRPr lang="en-US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63309" y="1700360"/>
            <a:ext cx="1505861" cy="849463"/>
          </a:xfrm>
          <a:prstGeom prst="rect">
            <a:avLst/>
          </a:prstGeom>
          <a:noFill/>
          <a:ln>
            <a:noFill/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</a:t>
            </a:r>
            <a:b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7" name="Graphic 15">
            <a:extLst>
              <a:ext uri="{FF2B5EF4-FFF2-40B4-BE49-F238E27FC236}">
                <a16:creationId xmlns:a16="http://schemas.microsoft.com/office/drawing/2014/main" id="{4F9756E1-2CB8-7A4E-BAB5-F808AA99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13666" y="1661327"/>
            <a:ext cx="762000" cy="9525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 bwMode="auto">
          <a:xfrm>
            <a:off x="7774277" y="1636064"/>
            <a:ext cx="2222771" cy="1003026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ight Arrow 38"/>
          <p:cNvSpPr/>
          <p:nvPr/>
        </p:nvSpPr>
        <p:spPr bwMode="auto">
          <a:xfrm>
            <a:off x="10087416" y="1923717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458197" y="812852"/>
            <a:ext cx="3147783" cy="3625176"/>
            <a:chOff x="10490995" y="1279907"/>
            <a:chExt cx="3147783" cy="3625176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490995" y="1349624"/>
              <a:ext cx="3147783" cy="3555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0574161" y="1836835"/>
              <a:ext cx="2980624" cy="2952960"/>
              <a:chOff x="10505872" y="2796086"/>
              <a:chExt cx="2980624" cy="2952960"/>
            </a:xfrm>
            <a:solidFill>
              <a:srgbClr val="FFFFFF"/>
            </a:solidFill>
          </p:grpSpPr>
          <p:grpSp>
            <p:nvGrpSpPr>
              <p:cNvPr id="16" name="Group 15"/>
              <p:cNvGrpSpPr/>
              <p:nvPr/>
            </p:nvGrpSpPr>
            <p:grpSpPr>
              <a:xfrm>
                <a:off x="10505872" y="2796086"/>
                <a:ext cx="2980624" cy="2952960"/>
                <a:chOff x="10505873" y="2816157"/>
                <a:chExt cx="2980624" cy="2465962"/>
              </a:xfrm>
              <a:grpFill/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10505873" y="2816157"/>
                  <a:ext cx="2980624" cy="246596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11187539" y="2858422"/>
                  <a:ext cx="1616468" cy="478054"/>
                </a:xfrm>
                <a:prstGeom prst="rect">
                  <a:avLst/>
                </a:prstGeom>
                <a:grp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0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  <a:endPara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10816052" y="3414899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1</a:t>
                </a:r>
                <a:endPara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816052" y="4065396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2</a:t>
                </a:r>
                <a:endPara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606332" y="4547770"/>
                <a:ext cx="600164" cy="54318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…</a:t>
                </a:r>
                <a:endPara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815641" y="5030145"/>
                <a:ext cx="2360262" cy="54318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N</a:t>
                </a:r>
                <a:endPara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1062276" y="1279907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  <a:endParaRPr lang="en-US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446800" y="4764453"/>
            <a:ext cx="3147783" cy="2135013"/>
            <a:chOff x="10438278" y="5211360"/>
            <a:chExt cx="3147783" cy="2135013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591471" y="5211360"/>
              <a:ext cx="2881238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Definition</a:t>
              </a:r>
              <a:endPara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441126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03467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Rebuilds the image using the matched tiles to produce output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putting </a:t>
            </a:r>
            <a:r>
              <a:rPr lang="en-US" dirty="0" smtClean="0"/>
              <a:t>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What did we use?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did we have to solve?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Demos, demos and more demos!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Example mosaic image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</a:t>
            </a:r>
            <a:r>
              <a:rPr lang="en-US" dirty="0" smtClean="0">
                <a:latin typeface="+mn-lt"/>
              </a:rPr>
              <a:t>architecture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Serverless </a:t>
            </a:r>
            <a:r>
              <a:rPr lang="en-US" dirty="0" smtClean="0">
                <a:latin typeface="+mn-lt"/>
              </a:rPr>
              <a:t>and </a:t>
            </a:r>
            <a:r>
              <a:rPr lang="en-US" dirty="0" smtClean="0">
                <a:latin typeface="+mn-lt"/>
              </a:rPr>
              <a:t>containers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</a:t>
            </a:r>
            <a:r>
              <a:rPr lang="en-US" dirty="0" smtClean="0">
                <a:latin typeface="+mn-lt"/>
              </a:rPr>
              <a:t>libraries in our application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</a:t>
            </a:r>
            <a:r>
              <a:rPr lang="en-US" dirty="0" smtClean="0">
                <a:latin typeface="+mn-lt"/>
              </a:rPr>
              <a:t>using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</a:t>
            </a:r>
            <a:r>
              <a:rPr lang="en-US" dirty="0" smtClean="0"/>
              <a:t>processing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737797" y="3426260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7520" y="1911485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6008" y="4679494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1F97B-C588-EC41-ADB6-2DB46AF49444}"/>
              </a:ext>
            </a:extLst>
          </p:cNvPr>
          <p:cNvGrpSpPr/>
          <p:nvPr/>
        </p:nvGrpSpPr>
        <p:grpSpPr>
          <a:xfrm>
            <a:off x="10306455" y="1953544"/>
            <a:ext cx="1725888" cy="1412694"/>
            <a:chOff x="255233" y="3486651"/>
            <a:chExt cx="1072750" cy="878080"/>
          </a:xfrm>
        </p:grpSpPr>
        <p:pic>
          <p:nvPicPr>
            <p:cNvPr id="9" name="Graphic 21">
              <a:extLst>
                <a:ext uri="{FF2B5EF4-FFF2-40B4-BE49-F238E27FC236}">
                  <a16:creationId xmlns:a16="http://schemas.microsoft.com/office/drawing/2014/main" id="{312CE227-7B0B-134D-A8D7-4AEA19FF7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505858" y="3486651"/>
              <a:ext cx="571500" cy="571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02780D-D14F-D24A-8441-66FB5740C66B}"/>
                </a:ext>
              </a:extLst>
            </p:cNvPr>
            <p:cNvSpPr txBox="1"/>
            <p:nvPr/>
          </p:nvSpPr>
          <p:spPr>
            <a:xfrm>
              <a:off x="255233" y="4103121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Gallery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11" name="Elbow Connector 10"/>
          <p:cNvCxnSpPr>
            <a:stCxn id="6" idx="0"/>
            <a:endCxn id="2" idx="1"/>
          </p:cNvCxnSpPr>
          <p:nvPr/>
        </p:nvCxnSpPr>
        <p:spPr>
          <a:xfrm rot="5400000" flipH="1" flipV="1">
            <a:off x="2299194" y="1627935"/>
            <a:ext cx="808428" cy="2788223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7889264" y="2617832"/>
            <a:ext cx="273334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8870206" y="2380301"/>
            <a:ext cx="1313256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2"/>
            <a:endCxn id="7" idx="1"/>
          </p:cNvCxnSpPr>
          <p:nvPr/>
        </p:nvCxnSpPr>
        <p:spPr>
          <a:xfrm rot="16200000" flipH="1">
            <a:off x="2807869" y="3070687"/>
            <a:ext cx="479566" cy="3476711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8277" y="2234948"/>
            <a:ext cx="149774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Zip of images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8495" y="4595364"/>
            <a:ext cx="1147548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</a:t>
            </a: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file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18851" y="6302059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  <a:endParaRPr lang="en-US" sz="3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 flipH="1">
            <a:off x="7877291" y="5418158"/>
            <a:ext cx="6977" cy="8839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83471" y="3640233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19251" y="2248500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0583916" y="967636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9604934" y="1018893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151027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9579456" y="6090688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1823411" y="1953544"/>
            <a:ext cx="1421486" cy="9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1916</TotalTime>
  <Words>436</Words>
  <Application>Microsoft Office PowerPoint</Application>
  <PresentationFormat>Custom</PresentationFormat>
  <Paragraphs>144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Session overview</vt:lpstr>
      <vt:lpstr>.NET and .NET Core on AWS - latest news!</vt:lpstr>
      <vt:lpstr>Introducing our Simple Elastic Mosaic Processing Application</vt:lpstr>
      <vt:lpstr>Example mosaic image</vt:lpstr>
      <vt:lpstr>What are we going to learn?</vt:lpstr>
      <vt:lpstr>Overall processing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Demo: putting it all together</vt:lpstr>
      <vt:lpstr>Revisiting the architecture</vt:lpstr>
      <vt:lpstr>Session wrap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85</cp:revision>
  <dcterms:created xsi:type="dcterms:W3CDTF">2018-10-26T17:17:50Z</dcterms:created>
  <dcterms:modified xsi:type="dcterms:W3CDTF">2018-10-30T21:19:48Z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